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79" r:id="rId3"/>
    <p:sldId id="306" r:id="rId4"/>
    <p:sldId id="273" r:id="rId5"/>
    <p:sldId id="276" r:id="rId6"/>
    <p:sldId id="283" r:id="rId7"/>
    <p:sldId id="281" r:id="rId8"/>
    <p:sldId id="285" r:id="rId9"/>
    <p:sldId id="268" r:id="rId10"/>
    <p:sldId id="272" r:id="rId11"/>
    <p:sldId id="286" r:id="rId12"/>
    <p:sldId id="287" r:id="rId13"/>
    <p:sldId id="288" r:id="rId14"/>
    <p:sldId id="289" r:id="rId15"/>
    <p:sldId id="290" r:id="rId16"/>
    <p:sldId id="271" r:id="rId17"/>
    <p:sldId id="291" r:id="rId18"/>
    <p:sldId id="308" r:id="rId19"/>
    <p:sldId id="309" r:id="rId20"/>
    <p:sldId id="278" r:id="rId21"/>
    <p:sldId id="258" r:id="rId22"/>
    <p:sldId id="292" r:id="rId23"/>
    <p:sldId id="275" r:id="rId24"/>
    <p:sldId id="280" r:id="rId25"/>
    <p:sldId id="300" r:id="rId26"/>
    <p:sldId id="302" r:id="rId27"/>
    <p:sldId id="303" r:id="rId28"/>
    <p:sldId id="304" r:id="rId29"/>
    <p:sldId id="301" r:id="rId30"/>
    <p:sldId id="305" r:id="rId31"/>
  </p:sldIdLst>
  <p:sldSz cx="9144000" cy="6858000" type="screen4x3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63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9" autoAdjust="0"/>
    <p:restoredTop sz="84436" autoAdjust="0"/>
  </p:normalViewPr>
  <p:slideViewPr>
    <p:cSldViewPr snapToGrid="0">
      <p:cViewPr>
        <p:scale>
          <a:sx n="100" d="100"/>
          <a:sy n="100" d="100"/>
        </p:scale>
        <p:origin x="996" y="3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744C2-6E2B-439E-92D1-46C6E9EE6039}" type="datetimeFigureOut">
              <a:rPr lang="cs-CZ" smtClean="0"/>
              <a:t>25. 4. 2015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A60F0E-B03B-48E6-9C2D-395DFF3CAF7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17493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60F0E-B03B-48E6-9C2D-395DFF3CAF7E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36145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60F0E-B03B-48E6-9C2D-395DFF3CAF7E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6915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smtClean="0"/>
              <a:t>FITNESS a PŘÍPAD FITNESS!</a:t>
            </a:r>
          </a:p>
          <a:p>
            <a:endParaRPr lang="cs-CZ" dirty="0" smtClean="0"/>
          </a:p>
          <a:p>
            <a:r>
              <a:rPr lang="cs-CZ" dirty="0" smtClean="0"/>
              <a:t>dráha </a:t>
            </a:r>
            <a:r>
              <a:rPr lang="cs-CZ" dirty="0" smtClean="0"/>
              <a:t>komety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60F0E-B03B-48E6-9C2D-395DFF3CAF7E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2527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smtClean="0"/>
              <a:t>záleží na úloze, nešlo by to nějak samo?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60F0E-B03B-48E6-9C2D-395DFF3CAF7E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05447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smtClean="0"/>
              <a:t>bude hodně experimentů -&gt;ať</a:t>
            </a:r>
            <a:r>
              <a:rPr lang="cs-CZ" baseline="0" dirty="0" smtClean="0"/>
              <a:t> to sviští!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60F0E-B03B-48E6-9C2D-395DFF3CAF7E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76361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smtClean="0"/>
              <a:t>6*16</a:t>
            </a:r>
            <a:r>
              <a:rPr lang="cs-CZ" baseline="0" dirty="0" smtClean="0"/>
              <a:t> = 96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60F0E-B03B-48E6-9C2D-395DFF3CAF7E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92255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smtClean="0"/>
              <a:t>Kliknutím lze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960C3-EAD8-4792-9923-6694152CB9C4}" type="datetimeFigureOut">
              <a:rPr lang="cs-CZ" smtClean="0"/>
              <a:t>25. 4. 2015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32391-DB52-4215-92AD-0D125EBB925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91495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960C3-EAD8-4792-9923-6694152CB9C4}" type="datetimeFigureOut">
              <a:rPr lang="cs-CZ" smtClean="0"/>
              <a:t>25. 4. 2015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32391-DB52-4215-92AD-0D125EBB925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97848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960C3-EAD8-4792-9923-6694152CB9C4}" type="datetimeFigureOut">
              <a:rPr lang="cs-CZ" smtClean="0"/>
              <a:t>25. 4. 2015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32391-DB52-4215-92AD-0D125EBB925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19253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960C3-EAD8-4792-9923-6694152CB9C4}" type="datetimeFigureOut">
              <a:rPr lang="cs-CZ" smtClean="0"/>
              <a:t>25. 4. 2015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32391-DB52-4215-92AD-0D125EBB925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318414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960C3-EAD8-4792-9923-6694152CB9C4}" type="datetimeFigureOut">
              <a:rPr lang="cs-CZ" smtClean="0"/>
              <a:t>25. 4. 2015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32391-DB52-4215-92AD-0D125EBB925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47220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960C3-EAD8-4792-9923-6694152CB9C4}" type="datetimeFigureOut">
              <a:rPr lang="cs-CZ" smtClean="0"/>
              <a:t>25. 4. 2015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32391-DB52-4215-92AD-0D125EBB925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13231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960C3-EAD8-4792-9923-6694152CB9C4}" type="datetimeFigureOut">
              <a:rPr lang="cs-CZ" smtClean="0"/>
              <a:t>25. 4. 2015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32391-DB52-4215-92AD-0D125EBB925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0866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960C3-EAD8-4792-9923-6694152CB9C4}" type="datetimeFigureOut">
              <a:rPr lang="cs-CZ" smtClean="0"/>
              <a:t>25. 4. 2015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32391-DB52-4215-92AD-0D125EBB925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21789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960C3-EAD8-4792-9923-6694152CB9C4}" type="datetimeFigureOut">
              <a:rPr lang="cs-CZ" smtClean="0"/>
              <a:t>25. 4. 2015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32391-DB52-4215-92AD-0D125EBB925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08464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960C3-EAD8-4792-9923-6694152CB9C4}" type="datetimeFigureOut">
              <a:rPr lang="cs-CZ" smtClean="0"/>
              <a:t>25. 4. 2015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32391-DB52-4215-92AD-0D125EBB925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8094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 smtClean="0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960C3-EAD8-4792-9923-6694152CB9C4}" type="datetimeFigureOut">
              <a:rPr lang="cs-CZ" smtClean="0"/>
              <a:t>25. 4. 2015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32391-DB52-4215-92AD-0D125EBB925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23130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960C3-EAD8-4792-9923-6694152CB9C4}" type="datetimeFigureOut">
              <a:rPr lang="cs-CZ" smtClean="0"/>
              <a:t>25. 4. 2015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932391-DB52-4215-92AD-0D125EBB925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03444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wm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5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5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wmf"/><Relationship Id="rId4" Type="http://schemas.openxmlformats.org/officeDocument/2006/relationships/image" Target="../media/image15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rázek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5" r="19773"/>
          <a:stretch/>
        </p:blipFill>
        <p:spPr>
          <a:xfrm>
            <a:off x="5569919" y="-14090"/>
            <a:ext cx="1828800" cy="1821600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917" y="1965441"/>
            <a:ext cx="2276037" cy="812870"/>
          </a:xfrm>
          <a:prstGeom prst="rect">
            <a:avLst/>
          </a:prstGeom>
        </p:spPr>
      </p:pic>
      <p:sp>
        <p:nvSpPr>
          <p:cNvPr id="11" name="Nadpis 7"/>
          <p:cNvSpPr txBox="1">
            <a:spLocks/>
          </p:cNvSpPr>
          <p:nvPr/>
        </p:nvSpPr>
        <p:spPr>
          <a:xfrm>
            <a:off x="4185932" y="4308669"/>
            <a:ext cx="3914842" cy="186722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b="1" dirty="0" smtClean="0">
                <a:latin typeface="+mn-lt"/>
              </a:rPr>
              <a:t>Souběžné </a:t>
            </a:r>
            <a:r>
              <a:rPr lang="cs-CZ" b="1" dirty="0" smtClean="0">
                <a:latin typeface="+mn-lt"/>
              </a:rPr>
              <a:t>učení </a:t>
            </a:r>
            <a:r>
              <a:rPr lang="cs-CZ" b="1" dirty="0" smtClean="0">
                <a:latin typeface="+mn-lt"/>
              </a:rPr>
              <a:t/>
            </a:r>
            <a:br>
              <a:rPr lang="cs-CZ" b="1" dirty="0" smtClean="0">
                <a:latin typeface="+mn-lt"/>
              </a:rPr>
            </a:br>
            <a:r>
              <a:rPr lang="cs-CZ" b="1" dirty="0" smtClean="0">
                <a:latin typeface="+mn-lt"/>
              </a:rPr>
              <a:t>v</a:t>
            </a:r>
            <a:r>
              <a:rPr lang="cs-CZ" b="1" dirty="0" smtClean="0">
                <a:latin typeface="+mn-lt"/>
              </a:rPr>
              <a:t> koevolučních </a:t>
            </a:r>
            <a:endParaRPr lang="cs-CZ" b="1" dirty="0" smtClean="0">
              <a:latin typeface="+mn-lt"/>
            </a:endParaRPr>
          </a:p>
          <a:p>
            <a:r>
              <a:rPr lang="cs-CZ" b="1" dirty="0" smtClean="0">
                <a:latin typeface="+mn-lt"/>
              </a:rPr>
              <a:t>algoritmech</a:t>
            </a:r>
          </a:p>
        </p:txBody>
      </p:sp>
      <p:sp>
        <p:nvSpPr>
          <p:cNvPr id="12" name="Nadpis 7"/>
          <p:cNvSpPr txBox="1">
            <a:spLocks/>
          </p:cNvSpPr>
          <p:nvPr/>
        </p:nvSpPr>
        <p:spPr>
          <a:xfrm>
            <a:off x="8210904" y="6058201"/>
            <a:ext cx="873175" cy="760871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cs-CZ" b="1" dirty="0" smtClean="0"/>
              <a:t>27</a:t>
            </a:r>
            <a:endParaRPr lang="cs-CZ" b="1" dirty="0"/>
          </a:p>
        </p:txBody>
      </p:sp>
      <p:sp>
        <p:nvSpPr>
          <p:cNvPr id="10" name="Obdélník 9"/>
          <p:cNvSpPr/>
          <p:nvPr/>
        </p:nvSpPr>
        <p:spPr>
          <a:xfrm>
            <a:off x="4185933" y="6177619"/>
            <a:ext cx="26689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3200" dirty="0"/>
              <a:t>Michal Wiglasz</a:t>
            </a:r>
            <a:endParaRPr lang="cs-CZ" sz="3200" b="1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8720" y="-14090"/>
            <a:ext cx="1821600" cy="1821600"/>
          </a:xfrm>
          <a:prstGeom prst="rect">
            <a:avLst/>
          </a:prstGeom>
        </p:spPr>
      </p:pic>
      <p:pic>
        <p:nvPicPr>
          <p:cNvPr id="14" name="Obrázek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8" r="1821"/>
          <a:stretch/>
        </p:blipFill>
        <p:spPr>
          <a:xfrm>
            <a:off x="-303563" y="-14090"/>
            <a:ext cx="2191537" cy="1821600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577" y="-14090"/>
            <a:ext cx="1821600" cy="1821600"/>
          </a:xfrm>
          <a:prstGeom prst="rect">
            <a:avLst/>
          </a:prstGeom>
        </p:spPr>
      </p:pic>
      <p:pic>
        <p:nvPicPr>
          <p:cNvPr id="18" name="Obrázek 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67"/>
          <a:stretch/>
        </p:blipFill>
        <p:spPr>
          <a:xfrm>
            <a:off x="3710891" y="-14090"/>
            <a:ext cx="1859028" cy="1821600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38" y="1556747"/>
            <a:ext cx="4700179" cy="513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04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5" name="Zástupný symbol pro obsah 4"/>
          <p:cNvSpPr>
            <a:spLocks noGrp="1"/>
          </p:cNvSpPr>
          <p:nvPr>
            <p:ph idx="1"/>
          </p:nvPr>
        </p:nvSpPr>
        <p:spPr>
          <a:xfrm>
            <a:off x="971999" y="578280"/>
            <a:ext cx="7200000" cy="1800000"/>
          </a:xfrm>
        </p:spPr>
        <p:txBody>
          <a:bodyPr anchor="ctr" anchorCtr="0">
            <a:noAutofit/>
          </a:bodyPr>
          <a:lstStyle/>
          <a:p>
            <a:pPr marL="0" indent="0" algn="ctr">
              <a:buNone/>
            </a:pPr>
            <a:r>
              <a:rPr lang="cs-CZ" sz="20000" dirty="0" smtClean="0"/>
              <a:t>12</a:t>
            </a:r>
            <a:endParaRPr lang="cs-CZ" sz="20000" dirty="0"/>
          </a:p>
        </p:txBody>
      </p:sp>
    </p:spTree>
    <p:extLst>
      <p:ext uri="{BB962C8B-B14F-4D97-AF65-F5344CB8AC3E}">
        <p14:creationId xmlns:p14="http://schemas.microsoft.com/office/powerpoint/2010/main" val="71739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5" name="Zástupný symbol pro obsah 4"/>
          <p:cNvSpPr>
            <a:spLocks noGrp="1"/>
          </p:cNvSpPr>
          <p:nvPr>
            <p:ph idx="1"/>
          </p:nvPr>
        </p:nvSpPr>
        <p:spPr>
          <a:xfrm>
            <a:off x="971999" y="578280"/>
            <a:ext cx="7200000" cy="1800000"/>
          </a:xfrm>
        </p:spPr>
        <p:txBody>
          <a:bodyPr anchor="ctr" anchorCtr="0">
            <a:noAutofit/>
          </a:bodyPr>
          <a:lstStyle/>
          <a:p>
            <a:pPr marL="0" indent="0" algn="ctr">
              <a:buNone/>
            </a:pPr>
            <a:r>
              <a:rPr lang="cs-CZ" sz="20000" dirty="0" smtClean="0"/>
              <a:t>12</a:t>
            </a:r>
            <a:endParaRPr lang="cs-CZ" sz="20000" dirty="0"/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881" y="2378280"/>
            <a:ext cx="2051136" cy="426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03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5" name="Zástupný symbol pro obsah 4"/>
          <p:cNvSpPr>
            <a:spLocks noGrp="1"/>
          </p:cNvSpPr>
          <p:nvPr>
            <p:ph idx="1"/>
          </p:nvPr>
        </p:nvSpPr>
        <p:spPr>
          <a:xfrm>
            <a:off x="971999" y="578280"/>
            <a:ext cx="7200000" cy="1800000"/>
          </a:xfrm>
        </p:spPr>
        <p:txBody>
          <a:bodyPr anchor="ctr" anchorCtr="0">
            <a:noAutofit/>
          </a:bodyPr>
          <a:lstStyle/>
          <a:p>
            <a:pPr marL="0" indent="0" algn="ctr">
              <a:buNone/>
            </a:pPr>
            <a:r>
              <a:rPr lang="cs-CZ" sz="20000" dirty="0" smtClean="0"/>
              <a:t>100</a:t>
            </a:r>
            <a:endParaRPr lang="cs-CZ" sz="20000" dirty="0"/>
          </a:p>
        </p:txBody>
      </p:sp>
    </p:spTree>
    <p:extLst>
      <p:ext uri="{BB962C8B-B14F-4D97-AF65-F5344CB8AC3E}">
        <p14:creationId xmlns:p14="http://schemas.microsoft.com/office/powerpoint/2010/main" val="342053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5" name="Zástupný symbol pro obsah 4"/>
          <p:cNvSpPr>
            <a:spLocks noGrp="1"/>
          </p:cNvSpPr>
          <p:nvPr>
            <p:ph idx="1"/>
          </p:nvPr>
        </p:nvSpPr>
        <p:spPr>
          <a:xfrm>
            <a:off x="971999" y="578280"/>
            <a:ext cx="7200000" cy="1800000"/>
          </a:xfrm>
        </p:spPr>
        <p:txBody>
          <a:bodyPr anchor="ctr" anchorCtr="0">
            <a:noAutofit/>
          </a:bodyPr>
          <a:lstStyle/>
          <a:p>
            <a:pPr marL="0" indent="0" algn="ctr">
              <a:buNone/>
            </a:pPr>
            <a:r>
              <a:rPr lang="cs-CZ" sz="20000" dirty="0" smtClean="0"/>
              <a:t>100</a:t>
            </a:r>
            <a:endParaRPr lang="cs-CZ" sz="20000" dirty="0"/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57556" y="2378280"/>
            <a:ext cx="2051136" cy="426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8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5" name="Zástupný symbol pro obsah 4"/>
          <p:cNvSpPr>
            <a:spLocks noGrp="1"/>
          </p:cNvSpPr>
          <p:nvPr>
            <p:ph idx="1"/>
          </p:nvPr>
        </p:nvSpPr>
        <p:spPr>
          <a:xfrm>
            <a:off x="971999" y="578280"/>
            <a:ext cx="7200000" cy="1800000"/>
          </a:xfrm>
        </p:spPr>
        <p:txBody>
          <a:bodyPr anchor="ctr" anchorCtr="0">
            <a:noAutofit/>
          </a:bodyPr>
          <a:lstStyle/>
          <a:p>
            <a:pPr marL="0" indent="0" algn="ctr">
              <a:buNone/>
            </a:pPr>
            <a:r>
              <a:rPr lang="cs-CZ" sz="20000" dirty="0" smtClean="0"/>
              <a:t>1000</a:t>
            </a:r>
            <a:endParaRPr lang="cs-CZ" sz="20000" dirty="0"/>
          </a:p>
        </p:txBody>
      </p:sp>
    </p:spTree>
    <p:extLst>
      <p:ext uri="{BB962C8B-B14F-4D97-AF65-F5344CB8AC3E}">
        <p14:creationId xmlns:p14="http://schemas.microsoft.com/office/powerpoint/2010/main" val="131565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5" name="Zástupný symbol pro obsah 4"/>
          <p:cNvSpPr>
            <a:spLocks noGrp="1"/>
          </p:cNvSpPr>
          <p:nvPr>
            <p:ph idx="1"/>
          </p:nvPr>
        </p:nvSpPr>
        <p:spPr>
          <a:xfrm>
            <a:off x="971999" y="578280"/>
            <a:ext cx="7200000" cy="1800000"/>
          </a:xfrm>
        </p:spPr>
        <p:txBody>
          <a:bodyPr anchor="ctr" anchorCtr="0">
            <a:noAutofit/>
          </a:bodyPr>
          <a:lstStyle/>
          <a:p>
            <a:pPr marL="0" indent="0" algn="ctr">
              <a:buNone/>
            </a:pPr>
            <a:r>
              <a:rPr lang="cs-CZ" sz="20000" dirty="0" smtClean="0"/>
              <a:t>1000</a:t>
            </a:r>
            <a:endParaRPr lang="cs-CZ" sz="20000" dirty="0"/>
          </a:p>
        </p:txBody>
      </p:sp>
      <p:pic>
        <p:nvPicPr>
          <p:cNvPr id="6" name="Obráze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881" y="2378280"/>
            <a:ext cx="2051136" cy="426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4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5" name="Zástupný symbol pro obsah 4"/>
          <p:cNvSpPr>
            <a:spLocks noGrp="1"/>
          </p:cNvSpPr>
          <p:nvPr>
            <p:ph idx="1"/>
          </p:nvPr>
        </p:nvSpPr>
        <p:spPr>
          <a:xfrm>
            <a:off x="971999" y="578280"/>
            <a:ext cx="7200000" cy="1800000"/>
          </a:xfrm>
        </p:spPr>
        <p:txBody>
          <a:bodyPr anchor="ctr" anchorCtr="0">
            <a:noAutofit/>
          </a:bodyPr>
          <a:lstStyle/>
          <a:p>
            <a:pPr marL="0" indent="0" algn="ctr">
              <a:buNone/>
            </a:pPr>
            <a:r>
              <a:rPr lang="cs-CZ" sz="20000" dirty="0" smtClean="0"/>
              <a:t>10 000</a:t>
            </a:r>
            <a:endParaRPr lang="cs-CZ" sz="20000" dirty="0"/>
          </a:p>
        </p:txBody>
      </p:sp>
    </p:spTree>
    <p:extLst>
      <p:ext uri="{BB962C8B-B14F-4D97-AF65-F5344CB8AC3E}">
        <p14:creationId xmlns:p14="http://schemas.microsoft.com/office/powerpoint/2010/main" val="9092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5" name="Zástupný symbol pro obsah 4"/>
          <p:cNvSpPr>
            <a:spLocks noGrp="1"/>
          </p:cNvSpPr>
          <p:nvPr>
            <p:ph idx="1"/>
          </p:nvPr>
        </p:nvSpPr>
        <p:spPr>
          <a:xfrm>
            <a:off x="971999" y="578280"/>
            <a:ext cx="7200000" cy="1800000"/>
          </a:xfrm>
        </p:spPr>
        <p:txBody>
          <a:bodyPr anchor="ctr" anchorCtr="0">
            <a:noAutofit/>
          </a:bodyPr>
          <a:lstStyle/>
          <a:p>
            <a:pPr marL="0" indent="0" algn="ctr">
              <a:buNone/>
            </a:pPr>
            <a:r>
              <a:rPr lang="cs-CZ" sz="20000" dirty="0" smtClean="0"/>
              <a:t>10 000</a:t>
            </a:r>
            <a:endParaRPr lang="cs-CZ" sz="20000" dirty="0"/>
          </a:p>
        </p:txBody>
      </p:sp>
      <p:pic>
        <p:nvPicPr>
          <p:cNvPr id="6" name="Obráze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338" y="2378280"/>
            <a:ext cx="1862422" cy="426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4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4"/>
          <p:cNvSpPr txBox="1">
            <a:spLocks/>
          </p:cNvSpPr>
          <p:nvPr/>
        </p:nvSpPr>
        <p:spPr>
          <a:xfrm>
            <a:off x="488580" y="911554"/>
            <a:ext cx="4921620" cy="180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9600" dirty="0" smtClean="0"/>
              <a:t>Záleží na úloze…</a:t>
            </a:r>
            <a:endParaRPr lang="cs-CZ" sz="9600" dirty="0"/>
          </a:p>
        </p:txBody>
      </p:sp>
    </p:spTree>
    <p:extLst>
      <p:ext uri="{BB962C8B-B14F-4D97-AF65-F5344CB8AC3E}">
        <p14:creationId xmlns:p14="http://schemas.microsoft.com/office/powerpoint/2010/main" val="7047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4"/>
          <p:cNvSpPr txBox="1">
            <a:spLocks/>
          </p:cNvSpPr>
          <p:nvPr/>
        </p:nvSpPr>
        <p:spPr>
          <a:xfrm>
            <a:off x="488580" y="911554"/>
            <a:ext cx="4921620" cy="180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9600" dirty="0" smtClean="0"/>
              <a:t>Záleží na úloze…</a:t>
            </a:r>
            <a:endParaRPr lang="cs-CZ" sz="9600" dirty="0"/>
          </a:p>
        </p:txBody>
      </p:sp>
      <p:sp>
        <p:nvSpPr>
          <p:cNvPr id="6" name="Zástupný symbol pro obsah 4"/>
          <p:cNvSpPr txBox="1">
            <a:spLocks/>
          </p:cNvSpPr>
          <p:nvPr/>
        </p:nvSpPr>
        <p:spPr>
          <a:xfrm>
            <a:off x="673768" y="4287214"/>
            <a:ext cx="7799672" cy="180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cs-CZ" sz="9600" dirty="0" smtClean="0"/>
              <a:t>A nešlo by to nějak samo?</a:t>
            </a:r>
            <a:endParaRPr lang="cs-CZ" sz="9600" dirty="0"/>
          </a:p>
        </p:txBody>
      </p:sp>
    </p:spTree>
    <p:extLst>
      <p:ext uri="{BB962C8B-B14F-4D97-AF65-F5344CB8AC3E}">
        <p14:creationId xmlns:p14="http://schemas.microsoft.com/office/powerpoint/2010/main" val="36924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Obrázek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668" y="1648282"/>
            <a:ext cx="4502918" cy="452452"/>
          </a:xfrm>
          <a:prstGeom prst="rect">
            <a:avLst/>
          </a:prstGeom>
        </p:spPr>
      </p:pic>
      <p:pic>
        <p:nvPicPr>
          <p:cNvPr id="31" name="Obrázek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18788" y="4929790"/>
            <a:ext cx="4502918" cy="452452"/>
          </a:xfrm>
          <a:prstGeom prst="rect">
            <a:avLst/>
          </a:prstGeom>
        </p:spPr>
      </p:pic>
      <p:sp>
        <p:nvSpPr>
          <p:cNvPr id="32" name="TextovéPole 31"/>
          <p:cNvSpPr txBox="1"/>
          <p:nvPr/>
        </p:nvSpPr>
        <p:spPr>
          <a:xfrm>
            <a:off x="4197013" y="5382243"/>
            <a:ext cx="1206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400" dirty="0" smtClean="0"/>
              <a:t>Potomci</a:t>
            </a:r>
            <a:endParaRPr lang="cs-CZ" sz="2400" dirty="0"/>
          </a:p>
        </p:txBody>
      </p:sp>
      <p:pic>
        <p:nvPicPr>
          <p:cNvPr id="35" name="Obrázek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740" y="2674812"/>
            <a:ext cx="838095" cy="2234921"/>
          </a:xfrm>
          <a:prstGeom prst="rect">
            <a:avLst/>
          </a:prstGeom>
        </p:spPr>
      </p:pic>
      <p:pic>
        <p:nvPicPr>
          <p:cNvPr id="36" name="Obrázek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590" y="1823630"/>
            <a:ext cx="1041270" cy="1015873"/>
          </a:xfrm>
          <a:prstGeom prst="rect">
            <a:avLst/>
          </a:prstGeom>
        </p:spPr>
      </p:pic>
      <p:pic>
        <p:nvPicPr>
          <p:cNvPr id="37" name="Obrázek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3310" y="2331566"/>
            <a:ext cx="965079" cy="1333333"/>
          </a:xfrm>
          <a:prstGeom prst="rect">
            <a:avLst/>
          </a:prstGeom>
        </p:spPr>
      </p:pic>
      <p:pic>
        <p:nvPicPr>
          <p:cNvPr id="38" name="Obrázek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52752" y="2492513"/>
            <a:ext cx="825397" cy="1244444"/>
          </a:xfrm>
          <a:prstGeom prst="rect">
            <a:avLst/>
          </a:prstGeom>
        </p:spPr>
      </p:pic>
      <p:pic>
        <p:nvPicPr>
          <p:cNvPr id="39" name="Obrázek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4715" y="3744263"/>
            <a:ext cx="1041270" cy="1015873"/>
          </a:xfrm>
          <a:prstGeom prst="rect">
            <a:avLst/>
          </a:prstGeom>
        </p:spPr>
      </p:pic>
      <p:pic>
        <p:nvPicPr>
          <p:cNvPr id="40" name="Obrázek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43130" y="3192583"/>
            <a:ext cx="838095" cy="2234921"/>
          </a:xfrm>
          <a:prstGeom prst="rect">
            <a:avLst/>
          </a:prstGeom>
        </p:spPr>
      </p:pic>
      <p:pic>
        <p:nvPicPr>
          <p:cNvPr id="41" name="Obrázek 4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81225" y="3980443"/>
            <a:ext cx="812698" cy="850794"/>
          </a:xfrm>
          <a:prstGeom prst="rect">
            <a:avLst/>
          </a:prstGeom>
        </p:spPr>
      </p:pic>
      <p:pic>
        <p:nvPicPr>
          <p:cNvPr id="42" name="Obrázek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011" y="1980116"/>
            <a:ext cx="838095" cy="2234921"/>
          </a:xfrm>
          <a:prstGeom prst="rect">
            <a:avLst/>
          </a:prstGeom>
        </p:spPr>
      </p:pic>
      <p:pic>
        <p:nvPicPr>
          <p:cNvPr id="43" name="Obrázek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937" y="2155290"/>
            <a:ext cx="1256377" cy="2774500"/>
          </a:xfrm>
          <a:prstGeom prst="rect">
            <a:avLst/>
          </a:prstGeom>
        </p:spPr>
      </p:pic>
      <p:sp>
        <p:nvSpPr>
          <p:cNvPr id="44" name="TextovéPole 43"/>
          <p:cNvSpPr txBox="1"/>
          <p:nvPr/>
        </p:nvSpPr>
        <p:spPr>
          <a:xfrm>
            <a:off x="4288544" y="1186617"/>
            <a:ext cx="1023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2400" dirty="0" smtClean="0"/>
              <a:t>Rodiče</a:t>
            </a: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309905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ázek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333" y="199224"/>
            <a:ext cx="3715422" cy="2829726"/>
          </a:xfrm>
          <a:prstGeom prst="rect">
            <a:avLst/>
          </a:prstGeom>
        </p:spPr>
      </p:pic>
      <p:pic>
        <p:nvPicPr>
          <p:cNvPr id="14" name="Obrázek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256" y="2314327"/>
            <a:ext cx="3183317" cy="3806506"/>
          </a:xfrm>
          <a:prstGeom prst="rect">
            <a:avLst/>
          </a:prstGeom>
        </p:spPr>
      </p:pic>
      <p:pic>
        <p:nvPicPr>
          <p:cNvPr id="15" name="Obrázek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39" y="2314327"/>
            <a:ext cx="3183317" cy="3806506"/>
          </a:xfrm>
          <a:prstGeom prst="rect">
            <a:avLst/>
          </a:prstGeom>
        </p:spPr>
      </p:pic>
      <p:sp>
        <p:nvSpPr>
          <p:cNvPr id="5" name="Zástupný symbol pro obsah 4"/>
          <p:cNvSpPr>
            <a:spLocks noGrp="1"/>
          </p:cNvSpPr>
          <p:nvPr>
            <p:ph idx="1"/>
          </p:nvPr>
        </p:nvSpPr>
        <p:spPr>
          <a:xfrm>
            <a:off x="196939" y="731804"/>
            <a:ext cx="3657601" cy="882283"/>
          </a:xfrm>
        </p:spPr>
        <p:txBody>
          <a:bodyPr anchor="ctr" anchorCtr="0">
            <a:noAutofit/>
          </a:bodyPr>
          <a:lstStyle/>
          <a:p>
            <a:pPr marL="0" indent="0">
              <a:buNone/>
            </a:pPr>
            <a:r>
              <a:rPr lang="cs-CZ" sz="9600" dirty="0" smtClean="0">
                <a:ea typeface="Cambria Math" panose="02040503050406030204" pitchFamily="18" charset="0"/>
              </a:rPr>
              <a:t>Učení</a:t>
            </a:r>
            <a:endParaRPr lang="cs-CZ" sz="9600" dirty="0"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58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240" y="1684421"/>
            <a:ext cx="9585124" cy="4041459"/>
          </a:xfrm>
        </p:spPr>
      </p:pic>
      <p:sp>
        <p:nvSpPr>
          <p:cNvPr id="5" name="TextovéPole 4"/>
          <p:cNvSpPr txBox="1"/>
          <p:nvPr/>
        </p:nvSpPr>
        <p:spPr>
          <a:xfrm rot="18705917">
            <a:off x="99368" y="4577645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 dirty="0" smtClean="0"/>
              <a:t>fitness</a:t>
            </a:r>
            <a:endParaRPr lang="cs-CZ" sz="2800" dirty="0"/>
          </a:p>
        </p:txBody>
      </p:sp>
      <p:sp>
        <p:nvSpPr>
          <p:cNvPr id="6" name="TextovéPole 5"/>
          <p:cNvSpPr txBox="1"/>
          <p:nvPr/>
        </p:nvSpPr>
        <p:spPr>
          <a:xfrm>
            <a:off x="1945104" y="3443540"/>
            <a:ext cx="1688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 dirty="0" smtClean="0"/>
              <a:t>nemění se</a:t>
            </a:r>
            <a:endParaRPr lang="cs-CZ" sz="2800" dirty="0"/>
          </a:p>
        </p:txBody>
      </p:sp>
      <p:sp>
        <p:nvSpPr>
          <p:cNvPr id="8" name="TextovéPole 7"/>
          <p:cNvSpPr txBox="1"/>
          <p:nvPr/>
        </p:nvSpPr>
        <p:spPr>
          <a:xfrm rot="19323085">
            <a:off x="6363939" y="2415197"/>
            <a:ext cx="924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 dirty="0" smtClean="0"/>
              <a:t>roste</a:t>
            </a:r>
            <a:endParaRPr lang="cs-CZ" sz="2800" dirty="0"/>
          </a:p>
        </p:txBody>
      </p:sp>
      <p:sp>
        <p:nvSpPr>
          <p:cNvPr id="9" name="TextovéPole 8"/>
          <p:cNvSpPr txBox="1"/>
          <p:nvPr/>
        </p:nvSpPr>
        <p:spPr>
          <a:xfrm rot="3144552">
            <a:off x="4051855" y="4053384"/>
            <a:ext cx="920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 dirty="0" smtClean="0"/>
              <a:t>klesá</a:t>
            </a:r>
            <a:endParaRPr lang="cs-CZ" sz="2800" dirty="0"/>
          </a:p>
        </p:txBody>
      </p:sp>
      <p:sp>
        <p:nvSpPr>
          <p:cNvPr id="10" name="Zástupný symbol pro obsah 4"/>
          <p:cNvSpPr txBox="1">
            <a:spLocks/>
          </p:cNvSpPr>
          <p:nvPr/>
        </p:nvSpPr>
        <p:spPr>
          <a:xfrm>
            <a:off x="152474" y="590385"/>
            <a:ext cx="7451483" cy="180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8800" dirty="0" smtClean="0"/>
              <a:t>Podle vývoje fitness</a:t>
            </a:r>
            <a:endParaRPr lang="cs-CZ" sz="8800" dirty="0"/>
          </a:p>
        </p:txBody>
      </p:sp>
      <p:sp>
        <p:nvSpPr>
          <p:cNvPr id="11" name="TextovéPole 10"/>
          <p:cNvSpPr txBox="1"/>
          <p:nvPr/>
        </p:nvSpPr>
        <p:spPr>
          <a:xfrm>
            <a:off x="1897077" y="4537576"/>
            <a:ext cx="865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 dirty="0" smtClean="0">
                <a:solidFill>
                  <a:srgbClr val="FF0000"/>
                </a:solidFill>
              </a:rPr>
              <a:t>uber</a:t>
            </a:r>
            <a:endParaRPr lang="cs-CZ" sz="2800" dirty="0">
              <a:solidFill>
                <a:srgbClr val="FF0000"/>
              </a:solidFill>
            </a:endParaRPr>
          </a:p>
        </p:txBody>
      </p:sp>
      <p:sp>
        <p:nvSpPr>
          <p:cNvPr id="12" name="TextovéPole 11"/>
          <p:cNvSpPr txBox="1"/>
          <p:nvPr/>
        </p:nvSpPr>
        <p:spPr>
          <a:xfrm>
            <a:off x="7038474" y="3518839"/>
            <a:ext cx="1034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 dirty="0" smtClean="0">
                <a:solidFill>
                  <a:srgbClr val="FF0000"/>
                </a:solidFill>
              </a:rPr>
              <a:t>přidej</a:t>
            </a:r>
            <a:endParaRPr lang="cs-CZ" sz="2800" dirty="0">
              <a:solidFill>
                <a:srgbClr val="FF0000"/>
              </a:solidFill>
            </a:endParaRPr>
          </a:p>
        </p:txBody>
      </p:sp>
      <p:sp>
        <p:nvSpPr>
          <p:cNvPr id="13" name="TextovéPole 12"/>
          <p:cNvSpPr txBox="1"/>
          <p:nvPr/>
        </p:nvSpPr>
        <p:spPr>
          <a:xfrm>
            <a:off x="2763020" y="5746392"/>
            <a:ext cx="1643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 dirty="0" smtClean="0">
                <a:solidFill>
                  <a:srgbClr val="FF0000"/>
                </a:solidFill>
              </a:rPr>
              <a:t>ještě uber</a:t>
            </a:r>
            <a:endParaRPr lang="cs-CZ" sz="2800" dirty="0">
              <a:solidFill>
                <a:srgbClr val="FF0000"/>
              </a:solidFill>
            </a:endParaRPr>
          </a:p>
        </p:txBody>
      </p:sp>
      <p:cxnSp>
        <p:nvCxnSpPr>
          <p:cNvPr id="15" name="Přímá spojnice se šipkou 14"/>
          <p:cNvCxnSpPr/>
          <p:nvPr/>
        </p:nvCxnSpPr>
        <p:spPr>
          <a:xfrm flipH="1">
            <a:off x="2350235" y="4030496"/>
            <a:ext cx="158998" cy="507080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Přímá spojnice se šipkou 17"/>
          <p:cNvCxnSpPr/>
          <p:nvPr/>
        </p:nvCxnSpPr>
        <p:spPr>
          <a:xfrm flipH="1">
            <a:off x="3633387" y="4561723"/>
            <a:ext cx="644436" cy="1164157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Přímá spojnice se šipkou 21"/>
          <p:cNvCxnSpPr/>
          <p:nvPr/>
        </p:nvCxnSpPr>
        <p:spPr>
          <a:xfrm>
            <a:off x="7038474" y="2964429"/>
            <a:ext cx="353707" cy="551303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21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240" y="1684421"/>
            <a:ext cx="9585124" cy="4041459"/>
          </a:xfrm>
        </p:spPr>
      </p:pic>
      <p:sp>
        <p:nvSpPr>
          <p:cNvPr id="5" name="TextovéPole 4"/>
          <p:cNvSpPr txBox="1"/>
          <p:nvPr/>
        </p:nvSpPr>
        <p:spPr>
          <a:xfrm rot="18705917">
            <a:off x="99368" y="4577645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 dirty="0" smtClean="0"/>
              <a:t>fitness</a:t>
            </a:r>
            <a:endParaRPr lang="cs-CZ" sz="2800" dirty="0"/>
          </a:p>
        </p:txBody>
      </p:sp>
      <p:sp>
        <p:nvSpPr>
          <p:cNvPr id="6" name="TextovéPole 5"/>
          <p:cNvSpPr txBox="1"/>
          <p:nvPr/>
        </p:nvSpPr>
        <p:spPr>
          <a:xfrm>
            <a:off x="1945104" y="3443540"/>
            <a:ext cx="1688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 dirty="0" smtClean="0"/>
              <a:t>nemění se</a:t>
            </a:r>
            <a:endParaRPr lang="cs-CZ" sz="2800" dirty="0"/>
          </a:p>
        </p:txBody>
      </p:sp>
      <p:sp>
        <p:nvSpPr>
          <p:cNvPr id="8" name="TextovéPole 7"/>
          <p:cNvSpPr txBox="1"/>
          <p:nvPr/>
        </p:nvSpPr>
        <p:spPr>
          <a:xfrm rot="19323085">
            <a:off x="6363939" y="2415197"/>
            <a:ext cx="924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 dirty="0" smtClean="0"/>
              <a:t>roste</a:t>
            </a:r>
            <a:endParaRPr lang="cs-CZ" sz="2800" dirty="0"/>
          </a:p>
        </p:txBody>
      </p:sp>
      <p:sp>
        <p:nvSpPr>
          <p:cNvPr id="9" name="TextovéPole 8"/>
          <p:cNvSpPr txBox="1"/>
          <p:nvPr/>
        </p:nvSpPr>
        <p:spPr>
          <a:xfrm rot="3144552">
            <a:off x="4051855" y="4053384"/>
            <a:ext cx="920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 dirty="0" smtClean="0"/>
              <a:t>klesá</a:t>
            </a:r>
            <a:endParaRPr lang="cs-CZ" sz="2800" dirty="0"/>
          </a:p>
        </p:txBody>
      </p:sp>
      <p:sp>
        <p:nvSpPr>
          <p:cNvPr id="10" name="Zástupný symbol pro obsah 4"/>
          <p:cNvSpPr txBox="1">
            <a:spLocks/>
          </p:cNvSpPr>
          <p:nvPr/>
        </p:nvSpPr>
        <p:spPr>
          <a:xfrm>
            <a:off x="152474" y="590385"/>
            <a:ext cx="7451483" cy="180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8800" dirty="0" smtClean="0"/>
              <a:t>Podle vývoje fitness</a:t>
            </a:r>
            <a:endParaRPr lang="cs-CZ" sz="8800" dirty="0"/>
          </a:p>
        </p:txBody>
      </p:sp>
      <p:sp>
        <p:nvSpPr>
          <p:cNvPr id="11" name="TextovéPole 10"/>
          <p:cNvSpPr txBox="1"/>
          <p:nvPr/>
        </p:nvSpPr>
        <p:spPr>
          <a:xfrm>
            <a:off x="1897077" y="4537576"/>
            <a:ext cx="865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 dirty="0" smtClean="0">
                <a:solidFill>
                  <a:srgbClr val="FF0000"/>
                </a:solidFill>
              </a:rPr>
              <a:t>uber</a:t>
            </a:r>
            <a:endParaRPr lang="cs-CZ" sz="2800" dirty="0">
              <a:solidFill>
                <a:srgbClr val="FF0000"/>
              </a:solidFill>
            </a:endParaRPr>
          </a:p>
        </p:txBody>
      </p:sp>
      <p:sp>
        <p:nvSpPr>
          <p:cNvPr id="12" name="TextovéPole 11"/>
          <p:cNvSpPr txBox="1"/>
          <p:nvPr/>
        </p:nvSpPr>
        <p:spPr>
          <a:xfrm>
            <a:off x="7038474" y="3518839"/>
            <a:ext cx="1034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 dirty="0" smtClean="0">
                <a:solidFill>
                  <a:srgbClr val="FF0000"/>
                </a:solidFill>
              </a:rPr>
              <a:t>přidej</a:t>
            </a:r>
            <a:endParaRPr lang="cs-CZ" sz="2800" dirty="0">
              <a:solidFill>
                <a:srgbClr val="FF0000"/>
              </a:solidFill>
            </a:endParaRPr>
          </a:p>
        </p:txBody>
      </p:sp>
      <p:sp>
        <p:nvSpPr>
          <p:cNvPr id="13" name="TextovéPole 12"/>
          <p:cNvSpPr txBox="1"/>
          <p:nvPr/>
        </p:nvSpPr>
        <p:spPr>
          <a:xfrm>
            <a:off x="2763020" y="5746392"/>
            <a:ext cx="1643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 dirty="0" smtClean="0">
                <a:solidFill>
                  <a:srgbClr val="FF0000"/>
                </a:solidFill>
              </a:rPr>
              <a:t>ještě uber</a:t>
            </a:r>
            <a:endParaRPr lang="cs-CZ" sz="2800" dirty="0">
              <a:solidFill>
                <a:srgbClr val="FF0000"/>
              </a:solidFill>
            </a:endParaRPr>
          </a:p>
        </p:txBody>
      </p:sp>
      <p:cxnSp>
        <p:nvCxnSpPr>
          <p:cNvPr id="18" name="Přímá spojnice se šipkou 17"/>
          <p:cNvCxnSpPr/>
          <p:nvPr/>
        </p:nvCxnSpPr>
        <p:spPr>
          <a:xfrm flipH="1">
            <a:off x="3633387" y="4561723"/>
            <a:ext cx="644436" cy="1164157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Přímá spojnice se šipkou 21"/>
          <p:cNvCxnSpPr/>
          <p:nvPr/>
        </p:nvCxnSpPr>
        <p:spPr>
          <a:xfrm>
            <a:off x="7038474" y="2964429"/>
            <a:ext cx="353707" cy="551303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ástupný symbol pro obsah 4"/>
          <p:cNvSpPr txBox="1">
            <a:spLocks/>
          </p:cNvSpPr>
          <p:nvPr/>
        </p:nvSpPr>
        <p:spPr>
          <a:xfrm>
            <a:off x="1459873" y="5213951"/>
            <a:ext cx="7451483" cy="180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cs-CZ" sz="7200" dirty="0" smtClean="0"/>
              <a:t>Jak moc?</a:t>
            </a:r>
            <a:endParaRPr lang="cs-CZ" sz="7200" dirty="0"/>
          </a:p>
        </p:txBody>
      </p:sp>
      <p:cxnSp>
        <p:nvCxnSpPr>
          <p:cNvPr id="16" name="Přímá spojnice se šipkou 15"/>
          <p:cNvCxnSpPr/>
          <p:nvPr/>
        </p:nvCxnSpPr>
        <p:spPr>
          <a:xfrm flipH="1">
            <a:off x="2350235" y="4030496"/>
            <a:ext cx="158998" cy="507080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18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"/>
            <a:ext cx="9144000" cy="6852285"/>
          </a:xfrm>
          <a:prstGeom prst="rect">
            <a:avLst/>
          </a:prstGeom>
        </p:spPr>
      </p:pic>
      <p:sp>
        <p:nvSpPr>
          <p:cNvPr id="4" name="Zástupný symbol pro obsah 4"/>
          <p:cNvSpPr txBox="1">
            <a:spLocks/>
          </p:cNvSpPr>
          <p:nvPr/>
        </p:nvSpPr>
        <p:spPr>
          <a:xfrm>
            <a:off x="464718" y="532560"/>
            <a:ext cx="4501316" cy="167523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8800" dirty="0" err="1" smtClean="0"/>
              <a:t>OpenMP</a:t>
            </a:r>
            <a:endParaRPr lang="cs-CZ" sz="8800" dirty="0"/>
          </a:p>
        </p:txBody>
      </p:sp>
      <p:sp>
        <p:nvSpPr>
          <p:cNvPr id="5" name="Zástupný symbol pro obsah 4"/>
          <p:cNvSpPr txBox="1">
            <a:spLocks/>
          </p:cNvSpPr>
          <p:nvPr/>
        </p:nvSpPr>
        <p:spPr>
          <a:xfrm>
            <a:off x="6076577" y="1918195"/>
            <a:ext cx="2534653" cy="151080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cs-CZ" sz="8800" dirty="0" smtClean="0"/>
              <a:t>SSE2</a:t>
            </a:r>
            <a:endParaRPr lang="cs-CZ" sz="8800" dirty="0"/>
          </a:p>
        </p:txBody>
      </p:sp>
      <p:sp>
        <p:nvSpPr>
          <p:cNvPr id="6" name="Zástupný symbol pro obsah 4"/>
          <p:cNvSpPr txBox="1">
            <a:spLocks/>
          </p:cNvSpPr>
          <p:nvPr/>
        </p:nvSpPr>
        <p:spPr>
          <a:xfrm>
            <a:off x="464718" y="3573033"/>
            <a:ext cx="2676527" cy="12501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8800" dirty="0" smtClean="0"/>
              <a:t>AVX2</a:t>
            </a:r>
            <a:endParaRPr lang="cs-CZ" sz="8800" dirty="0"/>
          </a:p>
        </p:txBody>
      </p:sp>
      <p:sp>
        <p:nvSpPr>
          <p:cNvPr id="11" name="Zástupný symbol pro obsah 4"/>
          <p:cNvSpPr txBox="1">
            <a:spLocks/>
          </p:cNvSpPr>
          <p:nvPr/>
        </p:nvSpPr>
        <p:spPr>
          <a:xfrm>
            <a:off x="4889375" y="4975553"/>
            <a:ext cx="3721855" cy="151080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cs-CZ" sz="8800" dirty="0" smtClean="0"/>
              <a:t>Anselm</a:t>
            </a:r>
            <a:endParaRPr lang="cs-CZ" sz="8800" dirty="0"/>
          </a:p>
        </p:txBody>
      </p:sp>
    </p:spTree>
    <p:extLst>
      <p:ext uri="{BB962C8B-B14F-4D97-AF65-F5344CB8AC3E}">
        <p14:creationId xmlns:p14="http://schemas.microsoft.com/office/powerpoint/2010/main" val="140928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240" y="1684421"/>
            <a:ext cx="9585124" cy="4041459"/>
          </a:xfrm>
        </p:spPr>
      </p:pic>
      <p:sp>
        <p:nvSpPr>
          <p:cNvPr id="5" name="TextovéPole 4"/>
          <p:cNvSpPr txBox="1"/>
          <p:nvPr/>
        </p:nvSpPr>
        <p:spPr>
          <a:xfrm rot="18705917">
            <a:off x="99368" y="4577645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 dirty="0" smtClean="0"/>
              <a:t>fitness</a:t>
            </a:r>
            <a:endParaRPr lang="cs-CZ" sz="2800" dirty="0"/>
          </a:p>
        </p:txBody>
      </p:sp>
      <p:sp>
        <p:nvSpPr>
          <p:cNvPr id="6" name="TextovéPole 5"/>
          <p:cNvSpPr txBox="1"/>
          <p:nvPr/>
        </p:nvSpPr>
        <p:spPr>
          <a:xfrm>
            <a:off x="1945104" y="3443540"/>
            <a:ext cx="1688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 dirty="0" smtClean="0"/>
              <a:t>nemění se</a:t>
            </a:r>
            <a:endParaRPr lang="cs-CZ" sz="2800" dirty="0"/>
          </a:p>
        </p:txBody>
      </p:sp>
      <p:sp>
        <p:nvSpPr>
          <p:cNvPr id="8" name="TextovéPole 7"/>
          <p:cNvSpPr txBox="1"/>
          <p:nvPr/>
        </p:nvSpPr>
        <p:spPr>
          <a:xfrm rot="20110833">
            <a:off x="6935425" y="1707680"/>
            <a:ext cx="2113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 dirty="0" smtClean="0"/>
              <a:t>roste pomalu</a:t>
            </a:r>
            <a:endParaRPr lang="cs-CZ" sz="2800" dirty="0"/>
          </a:p>
        </p:txBody>
      </p:sp>
      <p:sp>
        <p:nvSpPr>
          <p:cNvPr id="9" name="TextovéPole 8"/>
          <p:cNvSpPr txBox="1"/>
          <p:nvPr/>
        </p:nvSpPr>
        <p:spPr>
          <a:xfrm rot="3144552">
            <a:off x="4051855" y="4053384"/>
            <a:ext cx="920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 dirty="0" smtClean="0"/>
              <a:t>klesá</a:t>
            </a:r>
            <a:endParaRPr lang="cs-CZ" sz="2800" dirty="0"/>
          </a:p>
        </p:txBody>
      </p:sp>
      <p:sp>
        <p:nvSpPr>
          <p:cNvPr id="10" name="Zástupný symbol pro obsah 4"/>
          <p:cNvSpPr txBox="1">
            <a:spLocks/>
          </p:cNvSpPr>
          <p:nvPr/>
        </p:nvSpPr>
        <p:spPr>
          <a:xfrm>
            <a:off x="229863" y="377932"/>
            <a:ext cx="7451483" cy="180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6000" dirty="0" smtClean="0"/>
              <a:t>O 170 </a:t>
            </a:r>
            <a:r>
              <a:rPr lang="cs-CZ" sz="6000" dirty="0" smtClean="0"/>
              <a:t>tisíc</a:t>
            </a:r>
            <a:br>
              <a:rPr lang="cs-CZ" sz="6000" dirty="0" smtClean="0"/>
            </a:br>
            <a:r>
              <a:rPr lang="cs-CZ" sz="6000" dirty="0" smtClean="0"/>
              <a:t>běhů </a:t>
            </a:r>
            <a:r>
              <a:rPr lang="cs-CZ" sz="6000" dirty="0" smtClean="0"/>
              <a:t>později…</a:t>
            </a:r>
            <a:endParaRPr lang="cs-CZ" sz="6000" dirty="0"/>
          </a:p>
        </p:txBody>
      </p:sp>
      <p:sp>
        <p:nvSpPr>
          <p:cNvPr id="11" name="TextovéPole 10"/>
          <p:cNvSpPr txBox="1"/>
          <p:nvPr/>
        </p:nvSpPr>
        <p:spPr>
          <a:xfrm>
            <a:off x="1848171" y="4510047"/>
            <a:ext cx="1067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 dirty="0" smtClean="0">
                <a:solidFill>
                  <a:srgbClr val="FF0000"/>
                </a:solidFill>
              </a:rPr>
              <a:t>−10 </a:t>
            </a:r>
            <a:r>
              <a:rPr lang="cs-CZ" sz="2800" dirty="0" smtClean="0">
                <a:solidFill>
                  <a:srgbClr val="FF0000"/>
                </a:solidFill>
              </a:rPr>
              <a:t>%</a:t>
            </a:r>
            <a:endParaRPr lang="cs-CZ" sz="2800" dirty="0">
              <a:solidFill>
                <a:srgbClr val="FF0000"/>
              </a:solidFill>
            </a:endParaRPr>
          </a:p>
        </p:txBody>
      </p:sp>
      <p:sp>
        <p:nvSpPr>
          <p:cNvPr id="12" name="TextovéPole 11"/>
          <p:cNvSpPr txBox="1"/>
          <p:nvPr/>
        </p:nvSpPr>
        <p:spPr>
          <a:xfrm>
            <a:off x="7549759" y="3299038"/>
            <a:ext cx="885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 dirty="0" smtClean="0">
                <a:solidFill>
                  <a:srgbClr val="FF0000"/>
                </a:solidFill>
              </a:rPr>
              <a:t>+7 </a:t>
            </a:r>
            <a:r>
              <a:rPr lang="cs-CZ" sz="2800" dirty="0" smtClean="0">
                <a:solidFill>
                  <a:srgbClr val="FF0000"/>
                </a:solidFill>
              </a:rPr>
              <a:t>%</a:t>
            </a:r>
          </a:p>
        </p:txBody>
      </p:sp>
      <p:sp>
        <p:nvSpPr>
          <p:cNvPr id="13" name="TextovéPole 12"/>
          <p:cNvSpPr txBox="1"/>
          <p:nvPr/>
        </p:nvSpPr>
        <p:spPr>
          <a:xfrm>
            <a:off x="3070425" y="5670821"/>
            <a:ext cx="885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 dirty="0">
                <a:solidFill>
                  <a:srgbClr val="FF0000"/>
                </a:solidFill>
              </a:rPr>
              <a:t>−4 </a:t>
            </a:r>
            <a:r>
              <a:rPr lang="cs-CZ" sz="2800" dirty="0" smtClean="0">
                <a:solidFill>
                  <a:srgbClr val="FF0000"/>
                </a:solidFill>
              </a:rPr>
              <a:t>%</a:t>
            </a:r>
            <a:endParaRPr lang="cs-CZ" sz="2800" dirty="0">
              <a:solidFill>
                <a:srgbClr val="FF0000"/>
              </a:solidFill>
            </a:endParaRPr>
          </a:p>
        </p:txBody>
      </p:sp>
      <p:cxnSp>
        <p:nvCxnSpPr>
          <p:cNvPr id="18" name="Přímá spojnice se šipkou 17"/>
          <p:cNvCxnSpPr/>
          <p:nvPr/>
        </p:nvCxnSpPr>
        <p:spPr>
          <a:xfrm flipH="1">
            <a:off x="3633387" y="4561723"/>
            <a:ext cx="644436" cy="1164157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Přímá spojnice se šipkou 21"/>
          <p:cNvCxnSpPr/>
          <p:nvPr/>
        </p:nvCxnSpPr>
        <p:spPr>
          <a:xfrm>
            <a:off x="8055788" y="2306429"/>
            <a:ext cx="7557" cy="996191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ovéPole 18"/>
          <p:cNvSpPr txBox="1"/>
          <p:nvPr/>
        </p:nvSpPr>
        <p:spPr>
          <a:xfrm rot="18704307">
            <a:off x="5186511" y="3799190"/>
            <a:ext cx="1891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 dirty="0" smtClean="0"/>
              <a:t>roste rychle</a:t>
            </a:r>
            <a:endParaRPr lang="cs-CZ" sz="2800" dirty="0"/>
          </a:p>
        </p:txBody>
      </p:sp>
      <p:cxnSp>
        <p:nvCxnSpPr>
          <p:cNvPr id="20" name="Přímá spojnice se šipkou 19"/>
          <p:cNvCxnSpPr>
            <a:stCxn id="19" idx="2"/>
          </p:cNvCxnSpPr>
          <p:nvPr/>
        </p:nvCxnSpPr>
        <p:spPr>
          <a:xfrm>
            <a:off x="6327430" y="4234962"/>
            <a:ext cx="629587" cy="1101912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ovéPole 20"/>
          <p:cNvSpPr txBox="1"/>
          <p:nvPr/>
        </p:nvSpPr>
        <p:spPr>
          <a:xfrm>
            <a:off x="6906961" y="525047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 dirty="0" smtClean="0">
                <a:solidFill>
                  <a:srgbClr val="FF0000"/>
                </a:solidFill>
              </a:rPr>
              <a:t>0</a:t>
            </a:r>
            <a:endParaRPr lang="cs-CZ" sz="2800" dirty="0" smtClean="0">
              <a:solidFill>
                <a:srgbClr val="FF0000"/>
              </a:solidFill>
            </a:endParaRPr>
          </a:p>
        </p:txBody>
      </p:sp>
      <p:cxnSp>
        <p:nvCxnSpPr>
          <p:cNvPr id="24" name="Přímá spojnice se šipkou 23"/>
          <p:cNvCxnSpPr/>
          <p:nvPr/>
        </p:nvCxnSpPr>
        <p:spPr>
          <a:xfrm flipH="1">
            <a:off x="2350235" y="4030496"/>
            <a:ext cx="158998" cy="507080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196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30" y="2295922"/>
            <a:ext cx="4361870" cy="2541220"/>
          </a:xfrm>
          <a:prstGeom prst="rect">
            <a:avLst/>
          </a:prstGeom>
        </p:spPr>
      </p:pic>
      <p:pic>
        <p:nvPicPr>
          <p:cNvPr id="9" name="Obráze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097" y="2295922"/>
            <a:ext cx="4360761" cy="2540574"/>
          </a:xfrm>
          <a:prstGeom prst="rect">
            <a:avLst/>
          </a:prstGeom>
        </p:spPr>
      </p:pic>
      <p:sp>
        <p:nvSpPr>
          <p:cNvPr id="11" name="Zástupný symbol pro obsah 4"/>
          <p:cNvSpPr txBox="1">
            <a:spLocks/>
          </p:cNvSpPr>
          <p:nvPr/>
        </p:nvSpPr>
        <p:spPr>
          <a:xfrm>
            <a:off x="229863" y="377932"/>
            <a:ext cx="7451483" cy="1800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6000" dirty="0" smtClean="0"/>
              <a:t>A funguje to?</a:t>
            </a:r>
            <a:endParaRPr lang="cs-CZ" sz="6000" dirty="0"/>
          </a:p>
        </p:txBody>
      </p:sp>
      <p:sp>
        <p:nvSpPr>
          <p:cNvPr id="12" name="TextovéPole 11"/>
          <p:cNvSpPr txBox="1"/>
          <p:nvPr/>
        </p:nvSpPr>
        <p:spPr>
          <a:xfrm>
            <a:off x="1129149" y="4954486"/>
            <a:ext cx="710643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4400" b="1" dirty="0" smtClean="0">
                <a:solidFill>
                  <a:srgbClr val="FF0000"/>
                </a:solidFill>
              </a:rPr>
              <a:t>Nezávisí na počátečním </a:t>
            </a:r>
          </a:p>
          <a:p>
            <a:pPr algn="ctr"/>
            <a:r>
              <a:rPr lang="cs-CZ" sz="4400" b="1" dirty="0" smtClean="0">
                <a:solidFill>
                  <a:srgbClr val="FF0000"/>
                </a:solidFill>
              </a:rPr>
              <a:t>nastavení velikosti prediktoru</a:t>
            </a:r>
            <a:endParaRPr lang="cs-CZ" sz="4400" b="1" dirty="0">
              <a:solidFill>
                <a:srgbClr val="FF0000"/>
              </a:solidFill>
            </a:endParaRPr>
          </a:p>
        </p:txBody>
      </p:sp>
      <p:sp>
        <p:nvSpPr>
          <p:cNvPr id="14" name="TextovéPole 13"/>
          <p:cNvSpPr txBox="1"/>
          <p:nvPr/>
        </p:nvSpPr>
        <p:spPr>
          <a:xfrm>
            <a:off x="849617" y="1833611"/>
            <a:ext cx="3082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2400" dirty="0" smtClean="0"/>
              <a:t>5% šum typu sůl a pepř</a:t>
            </a:r>
            <a:endParaRPr lang="cs-CZ" sz="2400" dirty="0"/>
          </a:p>
        </p:txBody>
      </p:sp>
      <p:sp>
        <p:nvSpPr>
          <p:cNvPr id="15" name="TextovéPole 14"/>
          <p:cNvSpPr txBox="1"/>
          <p:nvPr/>
        </p:nvSpPr>
        <p:spPr>
          <a:xfrm>
            <a:off x="5207283" y="1833611"/>
            <a:ext cx="3238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2400" dirty="0" smtClean="0"/>
              <a:t>25% šum typu sůl a pepř</a:t>
            </a: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154944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53" y="1145107"/>
            <a:ext cx="2700000" cy="2700000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52" y="3990798"/>
            <a:ext cx="2700000" cy="2700000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2875" y="3721384"/>
            <a:ext cx="1496352" cy="483139"/>
          </a:xfrm>
          <a:prstGeom prst="rect">
            <a:avLst/>
          </a:prstGeom>
        </p:spPr>
      </p:pic>
      <p:sp>
        <p:nvSpPr>
          <p:cNvPr id="8" name="TextovéPole 7"/>
          <p:cNvSpPr txBox="1"/>
          <p:nvPr/>
        </p:nvSpPr>
        <p:spPr>
          <a:xfrm>
            <a:off x="361053" y="5855135"/>
            <a:ext cx="16882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6000" b="1" dirty="0" smtClean="0">
                <a:solidFill>
                  <a:srgbClr val="F8C63F"/>
                </a:solidFill>
              </a:rPr>
              <a:t>10 %</a:t>
            </a:r>
            <a:endParaRPr lang="cs-CZ" sz="6000" b="1" dirty="0">
              <a:solidFill>
                <a:srgbClr val="F8C63F"/>
              </a:solidFill>
            </a:endParaRPr>
          </a:p>
        </p:txBody>
      </p:sp>
      <p:pic>
        <p:nvPicPr>
          <p:cNvPr id="9" name="Obrázek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001" y="1145107"/>
            <a:ext cx="2700000" cy="2700000"/>
          </a:xfrm>
          <a:prstGeom prst="rect">
            <a:avLst/>
          </a:prstGeom>
        </p:spPr>
      </p:pic>
      <p:pic>
        <p:nvPicPr>
          <p:cNvPr id="10" name="Obrázek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000" y="3990798"/>
            <a:ext cx="2700000" cy="2700000"/>
          </a:xfrm>
          <a:prstGeom prst="rect">
            <a:avLst/>
          </a:prstGeom>
        </p:spPr>
      </p:pic>
      <p:pic>
        <p:nvPicPr>
          <p:cNvPr id="11" name="Obráze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49587" y="3672596"/>
            <a:ext cx="1496352" cy="483139"/>
          </a:xfrm>
          <a:prstGeom prst="rect">
            <a:avLst/>
          </a:prstGeom>
        </p:spPr>
      </p:pic>
      <p:pic>
        <p:nvPicPr>
          <p:cNvPr id="12" name="Obrázek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949" y="1145107"/>
            <a:ext cx="2700000" cy="2700000"/>
          </a:xfrm>
          <a:prstGeom prst="rect">
            <a:avLst/>
          </a:prstGeom>
        </p:spPr>
      </p:pic>
      <p:pic>
        <p:nvPicPr>
          <p:cNvPr id="13" name="Obrázek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949" y="3990798"/>
            <a:ext cx="2700000" cy="2700000"/>
          </a:xfrm>
          <a:prstGeom prst="rect">
            <a:avLst/>
          </a:prstGeom>
        </p:spPr>
      </p:pic>
      <p:pic>
        <p:nvPicPr>
          <p:cNvPr id="14" name="Obrázek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84771" y="3631384"/>
            <a:ext cx="1496352" cy="483139"/>
          </a:xfrm>
          <a:prstGeom prst="rect">
            <a:avLst/>
          </a:prstGeom>
        </p:spPr>
      </p:pic>
      <p:sp>
        <p:nvSpPr>
          <p:cNvPr id="15" name="TextovéPole 14"/>
          <p:cNvSpPr txBox="1"/>
          <p:nvPr/>
        </p:nvSpPr>
        <p:spPr>
          <a:xfrm>
            <a:off x="3247765" y="5855134"/>
            <a:ext cx="16882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6000" b="1" dirty="0" smtClean="0">
                <a:solidFill>
                  <a:srgbClr val="F8C63F"/>
                </a:solidFill>
              </a:rPr>
              <a:t>30 %</a:t>
            </a:r>
            <a:endParaRPr lang="cs-CZ" sz="6000" b="1" dirty="0">
              <a:solidFill>
                <a:srgbClr val="F8C63F"/>
              </a:solidFill>
            </a:endParaRPr>
          </a:p>
        </p:txBody>
      </p:sp>
      <p:sp>
        <p:nvSpPr>
          <p:cNvPr id="16" name="TextovéPole 15"/>
          <p:cNvSpPr txBox="1"/>
          <p:nvPr/>
        </p:nvSpPr>
        <p:spPr>
          <a:xfrm>
            <a:off x="6082949" y="5855133"/>
            <a:ext cx="16882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6000" b="1" dirty="0" smtClean="0">
                <a:solidFill>
                  <a:srgbClr val="F8C63F"/>
                </a:solidFill>
              </a:rPr>
              <a:t>70 %</a:t>
            </a:r>
            <a:endParaRPr lang="cs-CZ" sz="6000" b="1" dirty="0">
              <a:solidFill>
                <a:srgbClr val="F8C63F"/>
              </a:solidFill>
            </a:endParaRPr>
          </a:p>
        </p:txBody>
      </p:sp>
      <p:sp>
        <p:nvSpPr>
          <p:cNvPr id="18" name="Zástupný symbol pro obsah 4"/>
          <p:cNvSpPr txBox="1">
            <a:spLocks/>
          </p:cNvSpPr>
          <p:nvPr/>
        </p:nvSpPr>
        <p:spPr>
          <a:xfrm>
            <a:off x="319749" y="245107"/>
            <a:ext cx="7451483" cy="1800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6000" dirty="0" smtClean="0"/>
              <a:t>Šum typu sůl a pepř</a:t>
            </a:r>
            <a:endParaRPr lang="cs-CZ" sz="6000" dirty="0"/>
          </a:p>
        </p:txBody>
      </p:sp>
    </p:spTree>
    <p:extLst>
      <p:ext uri="{BB962C8B-B14F-4D97-AF65-F5344CB8AC3E}">
        <p14:creationId xmlns:p14="http://schemas.microsoft.com/office/powerpoint/2010/main" val="425911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53" y="1145107"/>
            <a:ext cx="2700000" cy="2700000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52" y="3990798"/>
            <a:ext cx="2700000" cy="2700000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2875" y="3721384"/>
            <a:ext cx="1496352" cy="483139"/>
          </a:xfrm>
          <a:prstGeom prst="rect">
            <a:avLst/>
          </a:prstGeom>
        </p:spPr>
      </p:pic>
      <p:sp>
        <p:nvSpPr>
          <p:cNvPr id="8" name="TextovéPole 7"/>
          <p:cNvSpPr txBox="1"/>
          <p:nvPr/>
        </p:nvSpPr>
        <p:spPr>
          <a:xfrm>
            <a:off x="361053" y="5855135"/>
            <a:ext cx="16882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6000" b="1" dirty="0" smtClean="0">
                <a:solidFill>
                  <a:srgbClr val="F8C63F"/>
                </a:solidFill>
              </a:rPr>
              <a:t>10 %</a:t>
            </a:r>
            <a:endParaRPr lang="cs-CZ" sz="6000" b="1" dirty="0">
              <a:solidFill>
                <a:srgbClr val="F8C63F"/>
              </a:solidFill>
            </a:endParaRPr>
          </a:p>
        </p:txBody>
      </p:sp>
      <p:pic>
        <p:nvPicPr>
          <p:cNvPr id="9" name="Obrázek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001" y="1145107"/>
            <a:ext cx="2700000" cy="2700000"/>
          </a:xfrm>
          <a:prstGeom prst="rect">
            <a:avLst/>
          </a:prstGeom>
        </p:spPr>
      </p:pic>
      <p:pic>
        <p:nvPicPr>
          <p:cNvPr id="10" name="Obrázek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000" y="3990798"/>
            <a:ext cx="2700000" cy="2700000"/>
          </a:xfrm>
          <a:prstGeom prst="rect">
            <a:avLst/>
          </a:prstGeom>
        </p:spPr>
      </p:pic>
      <p:pic>
        <p:nvPicPr>
          <p:cNvPr id="11" name="Obráze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49587" y="3672596"/>
            <a:ext cx="1496352" cy="483139"/>
          </a:xfrm>
          <a:prstGeom prst="rect">
            <a:avLst/>
          </a:prstGeom>
        </p:spPr>
      </p:pic>
      <p:pic>
        <p:nvPicPr>
          <p:cNvPr id="12" name="Obrázek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949" y="1145107"/>
            <a:ext cx="2700000" cy="2700000"/>
          </a:xfrm>
          <a:prstGeom prst="rect">
            <a:avLst/>
          </a:prstGeom>
        </p:spPr>
      </p:pic>
      <p:pic>
        <p:nvPicPr>
          <p:cNvPr id="13" name="Obrázek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949" y="3990798"/>
            <a:ext cx="2700000" cy="2700000"/>
          </a:xfrm>
          <a:prstGeom prst="rect">
            <a:avLst/>
          </a:prstGeom>
        </p:spPr>
      </p:pic>
      <p:pic>
        <p:nvPicPr>
          <p:cNvPr id="14" name="Obrázek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84771" y="3631384"/>
            <a:ext cx="1496352" cy="483139"/>
          </a:xfrm>
          <a:prstGeom prst="rect">
            <a:avLst/>
          </a:prstGeom>
        </p:spPr>
      </p:pic>
      <p:sp>
        <p:nvSpPr>
          <p:cNvPr id="15" name="TextovéPole 14"/>
          <p:cNvSpPr txBox="1"/>
          <p:nvPr/>
        </p:nvSpPr>
        <p:spPr>
          <a:xfrm>
            <a:off x="3247765" y="5855134"/>
            <a:ext cx="16882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6000" b="1" dirty="0" smtClean="0">
                <a:solidFill>
                  <a:srgbClr val="F8C63F"/>
                </a:solidFill>
              </a:rPr>
              <a:t>30 %</a:t>
            </a:r>
            <a:endParaRPr lang="cs-CZ" sz="6000" b="1" dirty="0">
              <a:solidFill>
                <a:srgbClr val="F8C63F"/>
              </a:solidFill>
            </a:endParaRPr>
          </a:p>
        </p:txBody>
      </p:sp>
      <p:sp>
        <p:nvSpPr>
          <p:cNvPr id="16" name="TextovéPole 15"/>
          <p:cNvSpPr txBox="1"/>
          <p:nvPr/>
        </p:nvSpPr>
        <p:spPr>
          <a:xfrm>
            <a:off x="6082949" y="5855133"/>
            <a:ext cx="16882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6000" b="1" dirty="0" smtClean="0">
                <a:solidFill>
                  <a:srgbClr val="F8C63F"/>
                </a:solidFill>
              </a:rPr>
              <a:t>70 %</a:t>
            </a:r>
            <a:endParaRPr lang="cs-CZ" sz="6000" b="1" dirty="0">
              <a:solidFill>
                <a:srgbClr val="F8C63F"/>
              </a:solidFill>
            </a:endParaRPr>
          </a:p>
        </p:txBody>
      </p:sp>
      <p:sp>
        <p:nvSpPr>
          <p:cNvPr id="18" name="Zástupný symbol pro obsah 4"/>
          <p:cNvSpPr txBox="1">
            <a:spLocks/>
          </p:cNvSpPr>
          <p:nvPr/>
        </p:nvSpPr>
        <p:spPr>
          <a:xfrm>
            <a:off x="319749" y="245107"/>
            <a:ext cx="7451483" cy="1800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6000" dirty="0" smtClean="0"/>
              <a:t>Náhodný šum</a:t>
            </a:r>
            <a:endParaRPr lang="cs-CZ" sz="6000" dirty="0"/>
          </a:p>
        </p:txBody>
      </p:sp>
    </p:spTree>
    <p:extLst>
      <p:ext uri="{BB962C8B-B14F-4D97-AF65-F5344CB8AC3E}">
        <p14:creationId xmlns:p14="http://schemas.microsoft.com/office/powerpoint/2010/main" val="279553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53" y="1145107"/>
            <a:ext cx="2700000" cy="2700000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52" y="3990798"/>
            <a:ext cx="2700000" cy="2700000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2875" y="3721384"/>
            <a:ext cx="1496352" cy="483139"/>
          </a:xfrm>
          <a:prstGeom prst="rect">
            <a:avLst/>
          </a:prstGeom>
        </p:spPr>
      </p:pic>
      <p:pic>
        <p:nvPicPr>
          <p:cNvPr id="9" name="Obrázek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001" y="1145107"/>
            <a:ext cx="2700000" cy="2700000"/>
          </a:xfrm>
          <a:prstGeom prst="rect">
            <a:avLst/>
          </a:prstGeom>
        </p:spPr>
      </p:pic>
      <p:pic>
        <p:nvPicPr>
          <p:cNvPr id="10" name="Obrázek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000" y="3990798"/>
            <a:ext cx="2700000" cy="2700000"/>
          </a:xfrm>
          <a:prstGeom prst="rect">
            <a:avLst/>
          </a:prstGeom>
        </p:spPr>
      </p:pic>
      <p:pic>
        <p:nvPicPr>
          <p:cNvPr id="11" name="Obráze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49587" y="3672596"/>
            <a:ext cx="1496352" cy="483139"/>
          </a:xfrm>
          <a:prstGeom prst="rect">
            <a:avLst/>
          </a:prstGeom>
        </p:spPr>
      </p:pic>
      <p:pic>
        <p:nvPicPr>
          <p:cNvPr id="12" name="Obrázek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949" y="1145107"/>
            <a:ext cx="2700000" cy="2700000"/>
          </a:xfrm>
          <a:prstGeom prst="rect">
            <a:avLst/>
          </a:prstGeom>
        </p:spPr>
      </p:pic>
      <p:pic>
        <p:nvPicPr>
          <p:cNvPr id="13" name="Obrázek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949" y="3990798"/>
            <a:ext cx="2700000" cy="2700000"/>
          </a:xfrm>
          <a:prstGeom prst="rect">
            <a:avLst/>
          </a:prstGeom>
        </p:spPr>
      </p:pic>
      <p:pic>
        <p:nvPicPr>
          <p:cNvPr id="14" name="Obrázek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84771" y="3631384"/>
            <a:ext cx="1496352" cy="483139"/>
          </a:xfrm>
          <a:prstGeom prst="rect">
            <a:avLst/>
          </a:prstGeom>
        </p:spPr>
      </p:pic>
      <p:sp>
        <p:nvSpPr>
          <p:cNvPr id="18" name="Zástupný symbol pro obsah 4"/>
          <p:cNvSpPr txBox="1">
            <a:spLocks/>
          </p:cNvSpPr>
          <p:nvPr/>
        </p:nvSpPr>
        <p:spPr>
          <a:xfrm>
            <a:off x="319749" y="245107"/>
            <a:ext cx="7451483" cy="1800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6000" dirty="0" smtClean="0"/>
              <a:t>Detektor hran</a:t>
            </a:r>
            <a:endParaRPr lang="cs-CZ" sz="6000" dirty="0"/>
          </a:p>
        </p:txBody>
      </p:sp>
    </p:spTree>
    <p:extLst>
      <p:ext uri="{BB962C8B-B14F-4D97-AF65-F5344CB8AC3E}">
        <p14:creationId xmlns:p14="http://schemas.microsoft.com/office/powerpoint/2010/main" val="311930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30" y="2295922"/>
            <a:ext cx="4361869" cy="2541220"/>
          </a:xfrm>
          <a:prstGeom prst="rect">
            <a:avLst/>
          </a:prstGeom>
        </p:spPr>
      </p:pic>
      <p:pic>
        <p:nvPicPr>
          <p:cNvPr id="9" name="Obráze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097" y="2295922"/>
            <a:ext cx="4360761" cy="2540573"/>
          </a:xfrm>
          <a:prstGeom prst="rect">
            <a:avLst/>
          </a:prstGeom>
        </p:spPr>
      </p:pic>
      <p:sp>
        <p:nvSpPr>
          <p:cNvPr id="11" name="Zástupný symbol pro obsah 4"/>
          <p:cNvSpPr txBox="1">
            <a:spLocks/>
          </p:cNvSpPr>
          <p:nvPr/>
        </p:nvSpPr>
        <p:spPr>
          <a:xfrm>
            <a:off x="229863" y="377932"/>
            <a:ext cx="7451483" cy="1800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6000" dirty="0" smtClean="0"/>
              <a:t>A je to lepší?</a:t>
            </a:r>
            <a:endParaRPr lang="cs-CZ" sz="6000" dirty="0"/>
          </a:p>
        </p:txBody>
      </p:sp>
      <p:sp>
        <p:nvSpPr>
          <p:cNvPr id="2" name="TextovéPole 1"/>
          <p:cNvSpPr txBox="1"/>
          <p:nvPr/>
        </p:nvSpPr>
        <p:spPr>
          <a:xfrm>
            <a:off x="285630" y="1526481"/>
            <a:ext cx="46642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4400" b="1" dirty="0" smtClean="0">
                <a:solidFill>
                  <a:srgbClr val="FF0000"/>
                </a:solidFill>
              </a:rPr>
              <a:t>Srovnatelná </a:t>
            </a:r>
            <a:r>
              <a:rPr lang="cs-CZ" sz="4400" b="1" dirty="0">
                <a:solidFill>
                  <a:srgbClr val="FF0000"/>
                </a:solidFill>
              </a:rPr>
              <a:t>kvalita</a:t>
            </a:r>
          </a:p>
        </p:txBody>
      </p:sp>
      <p:sp>
        <p:nvSpPr>
          <p:cNvPr id="6" name="TextovéPole 5"/>
          <p:cNvSpPr txBox="1"/>
          <p:nvPr/>
        </p:nvSpPr>
        <p:spPr>
          <a:xfrm>
            <a:off x="5292481" y="4954485"/>
            <a:ext cx="35254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4400" b="1" dirty="0" smtClean="0">
                <a:solidFill>
                  <a:srgbClr val="FF0000"/>
                </a:solidFill>
              </a:rPr>
              <a:t>8,39× rychlejší</a:t>
            </a:r>
            <a:endParaRPr lang="cs-CZ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68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Obrázek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668" y="1648282"/>
            <a:ext cx="4502918" cy="452452"/>
          </a:xfrm>
          <a:prstGeom prst="rect">
            <a:avLst/>
          </a:prstGeom>
        </p:spPr>
      </p:pic>
      <p:sp>
        <p:nvSpPr>
          <p:cNvPr id="30" name="TextovéPole 29"/>
          <p:cNvSpPr txBox="1"/>
          <p:nvPr/>
        </p:nvSpPr>
        <p:spPr>
          <a:xfrm>
            <a:off x="4288544" y="1186617"/>
            <a:ext cx="1023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2400" dirty="0" smtClean="0"/>
              <a:t>Rodiče</a:t>
            </a:r>
            <a:endParaRPr lang="cs-CZ" sz="2400" dirty="0"/>
          </a:p>
        </p:txBody>
      </p:sp>
      <p:pic>
        <p:nvPicPr>
          <p:cNvPr id="31" name="Obrázek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18788" y="4929790"/>
            <a:ext cx="4502918" cy="452452"/>
          </a:xfrm>
          <a:prstGeom prst="rect">
            <a:avLst/>
          </a:prstGeom>
        </p:spPr>
      </p:pic>
      <p:sp>
        <p:nvSpPr>
          <p:cNvPr id="32" name="TextovéPole 31"/>
          <p:cNvSpPr txBox="1"/>
          <p:nvPr/>
        </p:nvSpPr>
        <p:spPr>
          <a:xfrm>
            <a:off x="4197013" y="5382243"/>
            <a:ext cx="1206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400" dirty="0" smtClean="0"/>
              <a:t>Potomci</a:t>
            </a:r>
            <a:endParaRPr lang="cs-CZ" sz="2400" dirty="0"/>
          </a:p>
        </p:txBody>
      </p:sp>
      <p:pic>
        <p:nvPicPr>
          <p:cNvPr id="15" name="Obrázek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836" y="2657562"/>
            <a:ext cx="3000290" cy="1715400"/>
          </a:xfrm>
          <a:prstGeom prst="rect">
            <a:avLst/>
          </a:prstGeom>
        </p:spPr>
      </p:pic>
      <p:pic>
        <p:nvPicPr>
          <p:cNvPr id="16" name="Obrázek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33" y="2573842"/>
            <a:ext cx="2889360" cy="1799120"/>
          </a:xfrm>
          <a:prstGeom prst="rect">
            <a:avLst/>
          </a:prstGeom>
        </p:spPr>
      </p:pic>
      <p:pic>
        <p:nvPicPr>
          <p:cNvPr id="17" name="Obrázek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428" y="2422013"/>
            <a:ext cx="1619813" cy="218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46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ázek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333" y="199224"/>
            <a:ext cx="3715422" cy="2829725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350" y="3482099"/>
            <a:ext cx="2694855" cy="2636452"/>
          </a:xfrm>
          <a:prstGeom prst="rect">
            <a:avLst/>
          </a:prstGeom>
        </p:spPr>
      </p:pic>
      <p:pic>
        <p:nvPicPr>
          <p:cNvPr id="9" name="Obráze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340" y="3445910"/>
            <a:ext cx="2731845" cy="2672642"/>
          </a:xfrm>
          <a:prstGeom prst="rect">
            <a:avLst/>
          </a:prstGeom>
        </p:spPr>
      </p:pic>
      <p:pic>
        <p:nvPicPr>
          <p:cNvPr id="13" name="Obrázek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901" y="2712972"/>
            <a:ext cx="1403497" cy="3841622"/>
          </a:xfrm>
          <a:prstGeom prst="rect">
            <a:avLst/>
          </a:prstGeom>
        </p:spPr>
      </p:pic>
      <p:pic>
        <p:nvPicPr>
          <p:cNvPr id="21" name="Obrázek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1127" y="2721968"/>
            <a:ext cx="1394499" cy="383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85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/>
          <p:cNvPicPr>
            <a:picLocks noChangeAspect="1"/>
          </p:cNvPicPr>
          <p:nvPr/>
        </p:nvPicPr>
        <p:blipFill>
          <a:blip r:embed="rId3" cstate="print">
            <a:lum brigh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78"/>
            <a:ext cx="9144000" cy="6899156"/>
          </a:xfrm>
          <a:prstGeom prst="rect">
            <a:avLst/>
          </a:prstGeom>
        </p:spPr>
      </p:pic>
      <p:sp>
        <p:nvSpPr>
          <p:cNvPr id="5" name="Zástupný symbol pro obsah 4"/>
          <p:cNvSpPr>
            <a:spLocks noGrp="1"/>
          </p:cNvSpPr>
          <p:nvPr>
            <p:ph idx="1"/>
          </p:nvPr>
        </p:nvSpPr>
        <p:spPr>
          <a:xfrm>
            <a:off x="1047749" y="1819500"/>
            <a:ext cx="5534025" cy="1533300"/>
          </a:xfrm>
        </p:spPr>
        <p:txBody>
          <a:bodyPr anchor="ctr" anchorCtr="0">
            <a:noAutofit/>
          </a:bodyPr>
          <a:lstStyle/>
          <a:p>
            <a:pPr marL="0" indent="0" algn="ctr">
              <a:buNone/>
            </a:pPr>
            <a:r>
              <a:rPr lang="cs-CZ" sz="13000" dirty="0" smtClean="0">
                <a:ea typeface="Cambria Math" panose="02040503050406030204" pitchFamily="18" charset="0"/>
              </a:rPr>
              <a:t>f(x) = ?</a:t>
            </a:r>
            <a:endParaRPr lang="cs-CZ" sz="13000" dirty="0"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47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áze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58" y="1765591"/>
            <a:ext cx="3281964" cy="4430144"/>
          </a:xfrm>
          <a:prstGeom prst="rect">
            <a:avLst/>
          </a:prstGeom>
        </p:spPr>
      </p:pic>
      <p:pic>
        <p:nvPicPr>
          <p:cNvPr id="12" name="Obráze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231" y="1765591"/>
            <a:ext cx="3281964" cy="4430144"/>
          </a:xfrm>
          <a:prstGeom prst="rect">
            <a:avLst/>
          </a:prstGeom>
        </p:spPr>
      </p:pic>
      <p:sp>
        <p:nvSpPr>
          <p:cNvPr id="4" name="Zástupný symbol pro obsah 4"/>
          <p:cNvSpPr>
            <a:spLocks noGrp="1"/>
          </p:cNvSpPr>
          <p:nvPr>
            <p:ph idx="1"/>
          </p:nvPr>
        </p:nvSpPr>
        <p:spPr>
          <a:xfrm>
            <a:off x="1707888" y="438306"/>
            <a:ext cx="5728225" cy="882283"/>
          </a:xfrm>
        </p:spPr>
        <p:txBody>
          <a:bodyPr anchor="ctr" anchorCtr="0">
            <a:noAutofit/>
          </a:bodyPr>
          <a:lstStyle/>
          <a:p>
            <a:pPr marL="0" indent="0" algn="ctr">
              <a:buNone/>
            </a:pPr>
            <a:r>
              <a:rPr lang="cs-CZ" sz="9600" dirty="0" smtClean="0">
                <a:ea typeface="Cambria Math" panose="02040503050406030204" pitchFamily="18" charset="0"/>
              </a:rPr>
              <a:t>Koevoluce</a:t>
            </a:r>
            <a:endParaRPr lang="cs-CZ" sz="9600" dirty="0"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01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13" y="470296"/>
            <a:ext cx="8013191" cy="5600014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69" y="160503"/>
            <a:ext cx="1184135" cy="159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5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13" y="470296"/>
            <a:ext cx="8013191" cy="5600014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69" y="160503"/>
            <a:ext cx="1184135" cy="1598400"/>
          </a:xfrm>
          <a:prstGeom prst="rect">
            <a:avLst/>
          </a:prstGeom>
        </p:spPr>
      </p:pic>
      <p:pic>
        <p:nvPicPr>
          <p:cNvPr id="9" name="Obráze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348" y="5126911"/>
            <a:ext cx="1184136" cy="159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7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13" y="470296"/>
            <a:ext cx="8013192" cy="5600014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69" y="160503"/>
            <a:ext cx="1184135" cy="1598400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348" y="5126911"/>
            <a:ext cx="1184136" cy="159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09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/>
          <p:cNvPicPr>
            <a:picLocks noChangeAspect="1"/>
          </p:cNvPicPr>
          <p:nvPr/>
        </p:nvPicPr>
        <p:blipFill>
          <a:blip r:embed="rId2" cstate="print">
            <a:lum brigh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78"/>
            <a:ext cx="9144000" cy="6899156"/>
          </a:xfrm>
          <a:prstGeom prst="rect">
            <a:avLst/>
          </a:prstGeom>
        </p:spPr>
      </p:pic>
      <p:sp>
        <p:nvSpPr>
          <p:cNvPr id="5" name="Zástupný symbol pro obsah 4"/>
          <p:cNvSpPr>
            <a:spLocks noGrp="1"/>
          </p:cNvSpPr>
          <p:nvPr>
            <p:ph idx="1"/>
          </p:nvPr>
        </p:nvSpPr>
        <p:spPr>
          <a:xfrm>
            <a:off x="971999" y="578280"/>
            <a:ext cx="7200000" cy="1800000"/>
          </a:xfrm>
        </p:spPr>
        <p:txBody>
          <a:bodyPr anchor="ctr" anchorCtr="0">
            <a:noAutofit/>
          </a:bodyPr>
          <a:lstStyle/>
          <a:p>
            <a:pPr marL="0" indent="0" algn="ctr">
              <a:buNone/>
            </a:pPr>
            <a:r>
              <a:rPr lang="cs-CZ" sz="20000" dirty="0" smtClean="0"/>
              <a:t>12</a:t>
            </a:r>
            <a:endParaRPr lang="cs-CZ" sz="20000" dirty="0"/>
          </a:p>
        </p:txBody>
      </p:sp>
    </p:spTree>
    <p:extLst>
      <p:ext uri="{BB962C8B-B14F-4D97-AF65-F5344CB8AC3E}">
        <p14:creationId xmlns:p14="http://schemas.microsoft.com/office/powerpoint/2010/main" val="243505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iv Office">
  <a:themeElements>
    <a:clrScheme name="Moti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iv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i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3514</TotalTime>
  <Words>182</Words>
  <Application>Microsoft Office PowerPoint</Application>
  <PresentationFormat>Předvádění na obrazovce (4:3)</PresentationFormat>
  <Paragraphs>83</Paragraphs>
  <Slides>30</Slides>
  <Notes>6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Motiv Office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Michal Wiglasz</dc:creator>
  <cp:lastModifiedBy>Michal Wiglasz</cp:lastModifiedBy>
  <cp:revision>272</cp:revision>
  <dcterms:created xsi:type="dcterms:W3CDTF">2015-04-24T06:02:12Z</dcterms:created>
  <dcterms:modified xsi:type="dcterms:W3CDTF">2015-04-26T20:01:00Z</dcterms:modified>
</cp:coreProperties>
</file>